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5" r:id="rId2"/>
    <p:sldId id="333" r:id="rId3"/>
    <p:sldId id="296" r:id="rId4"/>
    <p:sldId id="351" r:id="rId5"/>
    <p:sldId id="353" r:id="rId6"/>
    <p:sldId id="355" r:id="rId7"/>
    <p:sldId id="356" r:id="rId8"/>
    <p:sldId id="357" r:id="rId9"/>
    <p:sldId id="358" r:id="rId10"/>
    <p:sldId id="25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82" d="100"/>
          <a:sy n="82" d="100"/>
        </p:scale>
        <p:origin x="50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abriela\Documents\Shelf%20Life%20Studies\Springworks%20Leafy%20Greens\Study%203\Springworks%20Study%203-3-19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Baby Romaine  Headspace Gas Levels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Sheet2!$D$1</c:f>
              <c:strCache>
                <c:ptCount val="1"/>
                <c:pt idx="0">
                  <c:v>%O2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Sheet2!$A$2:$A$7</c:f>
              <c:numCache>
                <c:formatCode>General</c:formatCode>
                <c:ptCount val="6"/>
                <c:pt idx="0">
                  <c:v>4</c:v>
                </c:pt>
                <c:pt idx="1">
                  <c:v>6</c:v>
                </c:pt>
                <c:pt idx="2">
                  <c:v>9</c:v>
                </c:pt>
                <c:pt idx="3">
                  <c:v>12</c:v>
                </c:pt>
                <c:pt idx="4">
                  <c:v>14</c:v>
                </c:pt>
                <c:pt idx="5">
                  <c:v>16</c:v>
                </c:pt>
              </c:numCache>
            </c:numRef>
          </c:cat>
          <c:val>
            <c:numRef>
              <c:f>Sheet2!$D$2:$D$7</c:f>
              <c:numCache>
                <c:formatCode>0.0</c:formatCode>
                <c:ptCount val="6"/>
                <c:pt idx="0">
                  <c:v>12.399999999999999</c:v>
                </c:pt>
                <c:pt idx="1">
                  <c:v>9.5</c:v>
                </c:pt>
                <c:pt idx="2">
                  <c:v>10.833333333333334</c:v>
                </c:pt>
                <c:pt idx="3">
                  <c:v>11.200000000000001</c:v>
                </c:pt>
                <c:pt idx="4">
                  <c:v>11.6</c:v>
                </c:pt>
                <c:pt idx="5">
                  <c:v>11.066666666666668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45-4867-8E5E-2D1E0CD66A3F}"/>
            </c:ext>
          </c:extLst>
        </c:ser>
        <c:ser>
          <c:idx val="1"/>
          <c:order val="1"/>
          <c:tx>
            <c:strRef>
              <c:f>Sheet2!$E$1</c:f>
              <c:strCache>
                <c:ptCount val="1"/>
                <c:pt idx="0">
                  <c:v>%CO2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Sheet2!$E$2:$E$7</c:f>
              <c:numCache>
                <c:formatCode>0.0</c:formatCode>
                <c:ptCount val="6"/>
                <c:pt idx="0">
                  <c:v>8.0500000000000007</c:v>
                </c:pt>
                <c:pt idx="1">
                  <c:v>11.933333333333332</c:v>
                </c:pt>
                <c:pt idx="2">
                  <c:v>10.566666666666666</c:v>
                </c:pt>
                <c:pt idx="3">
                  <c:v>9.9</c:v>
                </c:pt>
                <c:pt idx="4">
                  <c:v>10.566666666666668</c:v>
                </c:pt>
                <c:pt idx="5">
                  <c:v>10.533333333333333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45-4867-8E5E-2D1E0CD66A3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00861504"/>
        <c:axId val="400862488"/>
      </c:barChart>
      <c:catAx>
        <c:axId val="400861504"/>
        <c:scaling>
          <c:orientation val="minMax"/>
        </c:scaling>
        <c:delete val="0"/>
        <c:axPos val="b"/>
        <c:title>
          <c:tx>
            <c:strRef>
              <c:f>Sheet2!$A$1</c:f>
              <c:strCache>
                <c:ptCount val="1"/>
                <c:pt idx="0">
                  <c:v>Days in Storage</c:v>
                </c:pt>
              </c:strCache>
            </c:strRef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0862488"/>
        <c:crosses val="autoZero"/>
        <c:auto val="1"/>
        <c:lblAlgn val="ctr"/>
        <c:lblOffset val="100"/>
        <c:noMultiLvlLbl val="0"/>
      </c:catAx>
      <c:valAx>
        <c:axId val="400862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Headspace</a:t>
                </a:r>
                <a:r>
                  <a:rPr lang="en-US" sz="1100" baseline="0"/>
                  <a:t> Gas %</a:t>
                </a:r>
                <a:endParaRPr lang="en-US" sz="11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0861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F09A9B-283A-476C-AF3C-38041A173A67}" type="datetimeFigureOut">
              <a:rPr lang="en-US" smtClean="0"/>
              <a:t>3/22/2019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03CB00-F8C9-4815-B960-FD1F47842B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083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2BEE3-119B-413F-B036-1F32FE066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96309E-DAFE-4E36-967D-910AC7FA5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27065-B287-4E04-AEA3-81202788C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AA563-E598-414A-874E-499A8006DB0D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D4A62-1691-42A9-BA3E-32B68CC81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C125C-79EC-4074-A6D9-550A3DFC3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660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1FEEB-E130-4DA5-B075-CF25C5FD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EE8FD7-C8C5-43D1-9746-22B01284A7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66ABA-3143-4C05-BEB7-ABC1DD906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136D-AC70-481A-8513-E4B250A068A6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952B1-F834-46FB-B51E-A28AEBF85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CA0BA-0648-4D51-B479-4C4AC6192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635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284DB1-A1F0-4261-97AD-D4D87D347A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2317FA-D2D9-4C39-8D5C-A5681CE7D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B8A739-02E6-45F7-A0AA-6F6F6FB42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4F6FB-0FB5-41B2-9F8E-4C49B511168F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E74D1-9961-409E-B120-3D34352C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A3E70-D048-4D47-8602-EF3C9151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585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09FB5-FD0B-4AE0-BE45-C7E796060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C5196-500E-41DA-82A3-D68DCE56E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C1930-C26E-4B2E-B7E7-54C5BDFEB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39EF8-4319-4B41-BDC5-6BAC259772A0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E7B1C-3A8A-4843-B4FF-25D54B86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97D05-05BB-411B-95ED-5CDA9243A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511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D1BEE-5523-449D-BFAC-E00F19D86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7D800-B771-445C-AADE-056F7ABA0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69546-CD2C-4CDE-B172-5E51FE5E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210FA-86D4-45E0-9997-E9E5914B5AAE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2FC78-507A-4D7B-93FC-495005DD1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B707B-A47E-4CF0-BCAE-5103D61D7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415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6158E-32BC-4515-BA44-8EB97452C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E4405-C45D-4CE8-AD2D-CB2C0C68CC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EB351-CD46-4E0F-BEDE-D124F6C62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88492E-7409-4B8E-868B-ABE82D5BE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293CA-BC8A-4431-921D-E1F8D555536C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AFF8C1-A24F-42DA-A9B0-14D3B2E5B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2464E7-F3BA-4051-8C54-BBB0C2045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89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5D0A5-CC61-4E4F-A5E5-490322E19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02F38-8579-4283-96B7-136984CDD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660C40-E806-4215-A4C6-C13C57BF7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5F3579-CDCD-433F-A848-DB305F18E1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D58D55-C2E1-416A-9C2D-1042286CA9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ADF3A0-400B-4650-9111-12826AE76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39E22-6198-4C37-98E7-5F3DB776C25F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4B40C7-EC5B-43C9-B99B-733940C1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D29DD3-497F-4C9B-BBF7-7B7BF9BD2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9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A0682-B9BC-42A1-9F73-82CBFB0EC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679B47-3D42-4845-AFC3-6F6E5CA57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25194-25EC-49E6-BE93-F13D205A3D42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C3A162-8D14-4102-8C29-C81D04472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7AEB71-7CCB-4C98-BC12-9FA4583B2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1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7468FC-02D8-4480-BFC7-43EBD40DA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939C9-3CF3-408F-8279-265AD33BD4F2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7DE644-FBAB-46FF-9AEA-E10CF4B70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33E5D-816C-4B05-8C95-DE3901ABF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543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6365C-747C-4CAF-B77D-C9BD97C5A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AB73C-E061-4768-B93D-1ACF719E1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47E31E-1133-4EE9-AF68-7B0E57405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F1AE9-5A36-4476-B0D8-484FEE1E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1C31F-105E-4BFC-99C6-9084E41E7F9B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97E60D-7633-4EB8-A94C-754AD2E0A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736FF-8F69-41B2-A591-55455F6E7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274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C568-0198-4142-8535-3E808392A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5AC296-48EE-4B0A-BD1B-F62AC34C4C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5487E8-F9D6-4E94-885E-D0B0D8F3A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7C264-9D86-49EB-8F3B-DD1FE569B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946F1-6221-4E88-8CDD-9F77F624D2C1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415C0-CC41-4D0A-B32B-8110F82D3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1B5CA-1589-4A48-B452-73A171D4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85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A2C98E-2126-4807-A016-9A44723C7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17875-E446-4509-8609-B4357E146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DB2B5-C173-440A-BFA1-87765C7C71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BC831-977B-4A39-ACF5-1C6CE283CBE6}" type="datetime1">
              <a:rPr lang="en-US" smtClean="0"/>
              <a:t>3/22/2019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2E25F-E0AA-4584-AC82-52676EA82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53B48-1D97-400D-8500-C6B16124E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70A7A-35B3-4A4D-B55E-6B95698998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048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1CB47-09DC-4424-A48A-6067BB920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247" y="1947117"/>
            <a:ext cx="10668000" cy="2387600"/>
          </a:xfrm>
        </p:spPr>
        <p:txBody>
          <a:bodyPr>
            <a:normAutofit/>
          </a:bodyPr>
          <a:lstStyle/>
          <a:p>
            <a:r>
              <a:rPr lang="en-US" b="1" dirty="0"/>
              <a:t>Springworks Farm Study # 3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DBCCE3-7D60-4905-BAAE-9B8CD9782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6792"/>
            <a:ext cx="9144000" cy="16557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Windham Packaging, LLC</a:t>
            </a:r>
          </a:p>
          <a:p>
            <a:r>
              <a:rPr lang="en-US" dirty="0"/>
              <a:t>Gabriela Hernandez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0A4DA-6E41-412A-9EE4-7141ACA42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Proprietary Information of  Windham Packaging, LLC  </a:t>
            </a:r>
          </a:p>
        </p:txBody>
      </p:sp>
    </p:spTree>
    <p:extLst>
      <p:ext uri="{BB962C8B-B14F-4D97-AF65-F5344CB8AC3E}">
        <p14:creationId xmlns:p14="http://schemas.microsoft.com/office/powerpoint/2010/main" val="51289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5EB7B-188E-4D8E-88D6-18E6429F0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Materials and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ABBB7-543F-4A5A-ADBA-51BC4DB2A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Baby romaine heads were grown and harvested at Springworks Farm at 70°F. The harvested product was moved to a cooler (34-36°F) and cooled for at least 30 minutes. </a:t>
            </a:r>
          </a:p>
          <a:p>
            <a:r>
              <a:rPr lang="en-US" dirty="0"/>
              <a:t>The harvested product was moved to a cooler (34-36°F). Baby romaine was packaged in Windham Packaging MAP bags (OTR 3). The product was packaged in the cooler and held at 34-36°F for 3 days. </a:t>
            </a:r>
          </a:p>
          <a:p>
            <a:pPr lvl="0"/>
            <a:r>
              <a:rPr lang="en-US" dirty="0"/>
              <a:t>The samples were packaged into vented, cooled cartons and transported to the laboratory at Windham Packaging, Windham, NH. </a:t>
            </a:r>
          </a:p>
          <a:p>
            <a:pPr lvl="0"/>
            <a:r>
              <a:rPr lang="en-US" dirty="0"/>
              <a:t>Packages were stored at 45-50°F for 4 days, then moved to 40-42°F for the remainder of the study. </a:t>
            </a:r>
          </a:p>
          <a:p>
            <a:pPr marL="0" lv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4B40F-9717-4445-8A0E-684E2A7E1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00" i="1" dirty="0">
                <a:solidFill>
                  <a:schemeClr val="tx1">
                    <a:alpha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Proprietary Information of  Windham Packaging, LLC  </a:t>
            </a:r>
          </a:p>
        </p:txBody>
      </p:sp>
    </p:spTree>
    <p:extLst>
      <p:ext uri="{BB962C8B-B14F-4D97-AF65-F5344CB8AC3E}">
        <p14:creationId xmlns:p14="http://schemas.microsoft.com/office/powerpoint/2010/main" val="257204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0701B-10B3-429D-8488-A3F483AB6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Procedures: Quality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97BBA-7E7F-4113-8104-AFCBF70B2F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Quality observations </a:t>
            </a:r>
            <a:r>
              <a:rPr lang="en-US" dirty="0"/>
              <a:t>such as decay, yellowing, mold/mildew, mechanical damage, stem color, browning, taste and off-odor were observed. Samples were tested on days 4, 6, 9, 12, 14, and 16. </a:t>
            </a:r>
          </a:p>
          <a:p>
            <a:r>
              <a:rPr lang="en-US" b="1" dirty="0"/>
              <a:t>Temperature</a:t>
            </a:r>
            <a:r>
              <a:rPr lang="en-US" dirty="0"/>
              <a:t> of lettuce was checked with an infrared thermometer while the product was both inside and outside of the bags. </a:t>
            </a:r>
          </a:p>
          <a:p>
            <a:r>
              <a:rPr lang="en-US" b="1" dirty="0"/>
              <a:t>Headspace readings </a:t>
            </a:r>
            <a:r>
              <a:rPr lang="en-US" dirty="0"/>
              <a:t>inside packages were checked using a gas analyzer</a:t>
            </a:r>
          </a:p>
          <a:p>
            <a:r>
              <a:rPr lang="en-US" b="1" dirty="0"/>
              <a:t>Shelf life studies </a:t>
            </a:r>
            <a:r>
              <a:rPr lang="en-US" dirty="0"/>
              <a:t>were done on each sample during each test day. One head of romaine was taken from one test bag per day and every leaf was observed for defect.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14FC19-EC00-4892-B810-4CA9B5597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</p:spTree>
    <p:extLst>
      <p:ext uri="{BB962C8B-B14F-4D97-AF65-F5344CB8AC3E}">
        <p14:creationId xmlns:p14="http://schemas.microsoft.com/office/powerpoint/2010/main" val="928099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50B5B-ED37-4979-B5FD-FDB6287E7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Summary and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0A7EB-9D6A-47DC-B1C5-D723E51B1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4318"/>
            <a:ext cx="9033588" cy="5010539"/>
          </a:xfrm>
        </p:spPr>
        <p:txBody>
          <a:bodyPr>
            <a:normAutofit/>
          </a:bodyPr>
          <a:lstStyle/>
          <a:p>
            <a:r>
              <a:rPr lang="en-US" dirty="0"/>
              <a:t>Baby romaine in OTR3 bags had a shelf life of 14-15 days. OTR3 maintained the quality more effectively than bags used in previous studies, therefore we recommend proceeding with OTR3 bags for baby romaine.</a:t>
            </a:r>
          </a:p>
          <a:p>
            <a:r>
              <a:rPr lang="en-US" dirty="0"/>
              <a:t>Bottom rot was noticed in the inner leaves of all samples starting on day 6.</a:t>
            </a:r>
          </a:p>
          <a:p>
            <a:pPr lvl="1"/>
            <a:r>
              <a:rPr lang="en-US" dirty="0"/>
              <a:t>Bottom rot symptoms include sunken, reddish/brown lesions on leaf petioles and midribs that touch the soil</a:t>
            </a:r>
          </a:p>
          <a:p>
            <a:pPr lvl="1"/>
            <a:r>
              <a:rPr lang="en-US" dirty="0"/>
              <a:t>Bottom rot is caused by a soilborne fungus that favors warm, moist environments. It can be managed with fungicides combined with cultural control strategies.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1B7AA-C5FA-4724-A5FB-5BD54019C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59F4C1-8DCD-4AA5-A1A7-203B9FC627F9}"/>
              </a:ext>
            </a:extLst>
          </p:cNvPr>
          <p:cNvSpPr txBox="1"/>
          <p:nvPr/>
        </p:nvSpPr>
        <p:spPr>
          <a:xfrm>
            <a:off x="10212793" y="4169483"/>
            <a:ext cx="1021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Bottom Rot</a:t>
            </a:r>
          </a:p>
        </p:txBody>
      </p:sp>
      <p:pic>
        <p:nvPicPr>
          <p:cNvPr id="6" name="Picture 5" descr="A piece of broccoli&#10;&#10;Description automatically generated">
            <a:extLst>
              <a:ext uri="{FF2B5EF4-FFF2-40B4-BE49-F238E27FC236}">
                <a16:creationId xmlns:a16="http://schemas.microsoft.com/office/drawing/2014/main" id="{1A7BA791-B579-473B-9CC7-65F54579A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9147" y="1122500"/>
            <a:ext cx="2248790" cy="312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12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Discussion: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Internal Temperature and Headspace Analyses</a:t>
            </a:r>
          </a:p>
          <a:p>
            <a:r>
              <a:rPr lang="en-US" dirty="0"/>
              <a:t>Visual Quality Throughout Shelf Life</a:t>
            </a:r>
          </a:p>
          <a:p>
            <a:pPr lvl="1"/>
            <a:r>
              <a:rPr lang="en-US" dirty="0"/>
              <a:t>Photos</a:t>
            </a:r>
          </a:p>
          <a:p>
            <a:pPr lvl="1"/>
            <a:r>
              <a:rPr lang="en-US" dirty="0"/>
              <a:t>Visual Comparisons and Presence of Defects among Samples</a:t>
            </a:r>
          </a:p>
          <a:p>
            <a:r>
              <a:rPr lang="en-US" dirty="0"/>
              <a:t>Shelf Life Studies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Proprietary Information of  Windham Packaging, LLC  </a:t>
            </a:r>
          </a:p>
        </p:txBody>
      </p:sp>
    </p:spTree>
    <p:extLst>
      <p:ext uri="{BB962C8B-B14F-4D97-AF65-F5344CB8AC3E}">
        <p14:creationId xmlns:p14="http://schemas.microsoft.com/office/powerpoint/2010/main" val="3692038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60974A9-06FC-4FA2-83CE-26D44A45E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1" y="365125"/>
            <a:ext cx="5941693" cy="1325563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Temperature and Headspace Levels in Baby Romaine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488F03-D72F-40EF-B2F6-ED218EA12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1" y="1825625"/>
            <a:ext cx="5941693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Temperature was highest on day 6 because it had not yet stabilized since being moved from 50°F to 40-42°F on day 4.</a:t>
            </a:r>
          </a:p>
          <a:p>
            <a:r>
              <a:rPr lang="en-US" dirty="0"/>
              <a:t> Temperature decreased on day 9 and remained constant throughout the study.</a:t>
            </a:r>
          </a:p>
          <a:p>
            <a:r>
              <a:rPr lang="en-US" dirty="0"/>
              <a:t>%O2 was highest on day 4, then decreased on day 6. On days 9-16, %O2 remained constant (~11% ± 0.6)</a:t>
            </a:r>
          </a:p>
          <a:p>
            <a:r>
              <a:rPr lang="en-US" dirty="0"/>
              <a:t>Respiration began to increase on day 6, which could explain the higher temperatures and increased CO2.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CE2191-5064-4D65-8BC6-1EBE4508E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Proprietary Information of  Windham Packaging, LLC  </a:t>
            </a:r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F1A38A9-0DC0-4B69-BBC0-9575C4A586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494392"/>
              </p:ext>
            </p:extLst>
          </p:nvPr>
        </p:nvGraphicFramePr>
        <p:xfrm>
          <a:off x="6278392" y="605321"/>
          <a:ext cx="5576909" cy="18148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37001">
                  <a:extLst>
                    <a:ext uri="{9D8B030D-6E8A-4147-A177-3AD203B41FA5}">
                      <a16:colId xmlns:a16="http://schemas.microsoft.com/office/drawing/2014/main" val="490253900"/>
                    </a:ext>
                  </a:extLst>
                </a:gridCol>
                <a:gridCol w="2149623">
                  <a:extLst>
                    <a:ext uri="{9D8B030D-6E8A-4147-A177-3AD203B41FA5}">
                      <a16:colId xmlns:a16="http://schemas.microsoft.com/office/drawing/2014/main" val="3684504169"/>
                    </a:ext>
                  </a:extLst>
                </a:gridCol>
                <a:gridCol w="2090285">
                  <a:extLst>
                    <a:ext uri="{9D8B030D-6E8A-4147-A177-3AD203B41FA5}">
                      <a16:colId xmlns:a16="http://schemas.microsoft.com/office/drawing/2014/main" val="1109529806"/>
                    </a:ext>
                  </a:extLst>
                </a:gridCol>
              </a:tblGrid>
              <a:tr h="63483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Days in Storage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Temperature Inside Bag (°F)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Temperature out of bag (°F)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24134149"/>
                  </a:ext>
                </a:extLst>
              </a:tr>
              <a:tr h="2359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58.64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55.58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93432455"/>
                  </a:ext>
                </a:extLst>
              </a:tr>
              <a:tr h="2359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51.98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4186814"/>
                  </a:ext>
                </a:extLst>
              </a:tr>
              <a:tr h="2359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00604240"/>
                  </a:ext>
                </a:extLst>
              </a:tr>
              <a:tr h="2359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52.16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51.98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1319353"/>
                  </a:ext>
                </a:extLst>
              </a:tr>
              <a:tr h="2359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52.52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50.36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66660921"/>
                  </a:ext>
                </a:extLst>
              </a:tr>
            </a:tbl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E08EB5AF-4ADC-46D0-B552-90124AD0F7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2359478"/>
              </p:ext>
            </p:extLst>
          </p:nvPr>
        </p:nvGraphicFramePr>
        <p:xfrm>
          <a:off x="6278392" y="2596674"/>
          <a:ext cx="5576909" cy="3817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74344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2C730-6B8C-42AB-A87D-EF66F3B2B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8979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Days 4 &amp; 6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6364B-305C-4EC2-9ADF-D03E9651E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0" y="1527244"/>
            <a:ext cx="5127029" cy="469657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On days 4 and 6 stems were red/brown and there was a small amount of decay noticed near stem. </a:t>
            </a:r>
          </a:p>
          <a:p>
            <a:endParaRPr lang="en-US" sz="2000" dirty="0"/>
          </a:p>
          <a:p>
            <a:r>
              <a:rPr lang="en-US" sz="2000" dirty="0"/>
              <a:t>Day 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Mildew was present in 1 outer leaf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Bottom rot was present in 5 inner leaves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Taste was good and fresh</a:t>
            </a:r>
          </a:p>
          <a:p>
            <a:endParaRPr lang="en-US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2DA2B-542D-4BE6-AA36-DA11831BD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512703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Proprietary Information of  Windham Packaging, LLC  </a:t>
            </a:r>
          </a:p>
        </p:txBody>
      </p:sp>
      <p:pic>
        <p:nvPicPr>
          <p:cNvPr id="13" name="Picture Placeholder 12" descr="A plate with lettuce&#10;&#10;Description automatically generated">
            <a:extLst>
              <a:ext uri="{FF2B5EF4-FFF2-40B4-BE49-F238E27FC236}">
                <a16:creationId xmlns:a16="http://schemas.microsoft.com/office/drawing/2014/main" id="{D81DC8E6-D8FF-4DCC-998C-A79E6A82090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7" r="-2" b="-2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D4D50EE-8028-4FA0-826A-0BAFFF85DC01}"/>
              </a:ext>
            </a:extLst>
          </p:cNvPr>
          <p:cNvSpPr txBox="1"/>
          <p:nvPr/>
        </p:nvSpPr>
        <p:spPr>
          <a:xfrm>
            <a:off x="9825135" y="6488658"/>
            <a:ext cx="218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Day 6 Baby Romaine </a:t>
            </a:r>
          </a:p>
        </p:txBody>
      </p:sp>
    </p:spTree>
    <p:extLst>
      <p:ext uri="{BB962C8B-B14F-4D97-AF65-F5344CB8AC3E}">
        <p14:creationId xmlns:p14="http://schemas.microsoft.com/office/powerpoint/2010/main" val="2559717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2C730-6B8C-42AB-A87D-EF66F3B2B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5127031" cy="75206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Day 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6364B-305C-4EC2-9ADF-D03E9651E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0" y="1381330"/>
            <a:ext cx="5127029" cy="484249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Stems were red/brown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1 outer leaf was slightly decayed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Mildew was found in some of the outer leaves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There were some rust spots near the stems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3 inner leaves showed signs of bottom rot (small brown spots)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Taste was good and fresh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2DA2B-542D-4BE6-AA36-DA11831BD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512703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Proprietary Information of  Windham Packaging, LLC  </a:t>
            </a:r>
          </a:p>
        </p:txBody>
      </p:sp>
      <p:pic>
        <p:nvPicPr>
          <p:cNvPr id="8" name="Picture Placeholder 7" descr="A plate with lettuce&#10;&#10;Description automatically generated">
            <a:extLst>
              <a:ext uri="{FF2B5EF4-FFF2-40B4-BE49-F238E27FC236}">
                <a16:creationId xmlns:a16="http://schemas.microsoft.com/office/drawing/2014/main" id="{DE9C4178-4D56-4D4D-B391-19CBB108754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2" r="-2" b="-2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28318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2C730-6B8C-42AB-A87D-EF66F3B2B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5127031" cy="67424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400" dirty="0"/>
              <a:t>Day 12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6364B-305C-4EC2-9ADF-D03E9651E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0" y="1303508"/>
            <a:ext cx="5875301" cy="492031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Stems were red/brown and started showing signs of decay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3 outer leaves contained mildew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3 outer leaved had rust spots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3 inner leaves had bottom rot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Taste was good and fresh.</a:t>
            </a:r>
          </a:p>
          <a:p>
            <a:endParaRPr lang="en-US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2DA2B-542D-4BE6-AA36-DA11831BD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512703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Proprietary Information of  Windham Packaging, LLC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94308B-732A-482E-8A49-4221DEFB0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231" y="0"/>
            <a:ext cx="56677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772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2C730-6B8C-42AB-A87D-EF66F3B2B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5127031" cy="67424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400" dirty="0"/>
              <a:t>Day 14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6364B-305C-4EC2-9ADF-D03E9651E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0" y="1303508"/>
            <a:ext cx="5875301" cy="492031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Stems were rotting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2 outer leaves were decayed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1 outer leaf had mildew, 2 outer leaves had mold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2 outer leaves had rust spots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6 inner leaves had bottom rot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Taste was good and fresh.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2DA2B-542D-4BE6-AA36-DA11831BD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512703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Proprietary Information of  Windham Packaging, LLC  </a:t>
            </a:r>
          </a:p>
        </p:txBody>
      </p:sp>
      <p:pic>
        <p:nvPicPr>
          <p:cNvPr id="7" name="Picture 6" descr="A plate with lettuce&#10;&#10;Description automatically generated">
            <a:extLst>
              <a:ext uri="{FF2B5EF4-FFF2-40B4-BE49-F238E27FC236}">
                <a16:creationId xmlns:a16="http://schemas.microsoft.com/office/drawing/2014/main" id="{3B30FEE1-3CAA-467F-9C6C-C23BC394D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552" y="0"/>
            <a:ext cx="49153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295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2C730-6B8C-42AB-A87D-EF66F3B2B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7"/>
            <a:ext cx="5127031" cy="67424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400" dirty="0"/>
              <a:t>Day 16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6364B-305C-4EC2-9ADF-D03E9651E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0" y="1303508"/>
            <a:ext cx="5875301" cy="492031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Off odor was present upon opening the bag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2 outer leaves were decayed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13 inner leaves had brown spots or the ribs were brown in color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Taste was good.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2DA2B-542D-4BE6-AA36-DA11831BD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929" y="6356350"/>
            <a:ext cx="512703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Proprietary Information of  Windham Packaging, LLC  </a:t>
            </a:r>
          </a:p>
        </p:txBody>
      </p:sp>
      <p:pic>
        <p:nvPicPr>
          <p:cNvPr id="7" name="Picture 6" descr="A plate of food with broccoli&#10;&#10;Description automatically generated">
            <a:extLst>
              <a:ext uri="{FF2B5EF4-FFF2-40B4-BE49-F238E27FC236}">
                <a16:creationId xmlns:a16="http://schemas.microsoft.com/office/drawing/2014/main" id="{FD7A1CC3-42B1-4965-A5DC-0CB7D259D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903" y="0"/>
            <a:ext cx="44571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88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754</Words>
  <Application>Microsoft Office PowerPoint</Application>
  <PresentationFormat>Widescreen</PresentationFormat>
  <Paragraphs>95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Springworks Farm Study # 3 </vt:lpstr>
      <vt:lpstr>Summary and Conclusions</vt:lpstr>
      <vt:lpstr>Results and Discussion:  </vt:lpstr>
      <vt:lpstr>Temperature and Headspace Levels in Baby Romaine</vt:lpstr>
      <vt:lpstr>Days 4 &amp; 6</vt:lpstr>
      <vt:lpstr>Day 9</vt:lpstr>
      <vt:lpstr>Day 12</vt:lpstr>
      <vt:lpstr>Day 14</vt:lpstr>
      <vt:lpstr>Day 16</vt:lpstr>
      <vt:lpstr> Materials and Methods</vt:lpstr>
      <vt:lpstr>Procedures: Quality 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Springworks Farm Study # 3 </dc:title>
  <dc:creator>Gabriela Hernandez</dc:creator>
  <cp:lastModifiedBy>Gabriela Hernandez</cp:lastModifiedBy>
  <cp:revision>54</cp:revision>
  <dcterms:created xsi:type="dcterms:W3CDTF">2019-03-21T13:39:07Z</dcterms:created>
  <dcterms:modified xsi:type="dcterms:W3CDTF">2019-03-22T16:25:26Z</dcterms:modified>
</cp:coreProperties>
</file>